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E8B4E70-C0F2-4B71-964F-848E9E5F2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9459DE2B-E826-4592-A097-9B1F9CBE3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801228F-A76B-411E-A74E-07F8FC020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180E424-608C-45D0-B465-FC5D719F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598C263-F993-4E6A-A718-E06E5338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869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3DBBE5-7CBD-4B4F-888B-7927AF2E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2DE5FF66-8287-446D-B237-01E2EFD3C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6808DFE-4A8C-4DDF-A507-1D3CB8E6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F6BDAB6-AF9F-44A7-9CB9-233328FA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E7C9C9B-7CFB-419D-8CBB-7CF87FBE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6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8FED5A11-3E6B-4B48-AEBA-7EBBA15DB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F005F56C-D28A-4FC7-A020-A7B823119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36BAE49-09F7-46CF-AC9A-80453F9F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C1C645D-CF59-4411-A4C7-BC7B0F31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3009512-62D1-4213-9A2D-249AF184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747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E7CE422-B9BB-4D1B-9750-AFFEA5399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7E89B5D-2F72-444E-A9AF-26AE52315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12169A-4109-4846-84C1-1E68FD92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ECCEE7F-3B19-4F70-91B8-80DEA0CE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6671B6F-7A8B-4091-B308-A07FAF7E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733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246DB5A-E50A-4E6E-AE51-0926FE53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FBA0C157-D129-49AA-94EF-BDB87D233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182DFA8-9EB0-465B-BB26-29A1339F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06A3EBB-21B3-4516-93C5-B0432A8CD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0F4BE59-FC5D-4E87-862C-29C3D016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48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8535BE0-FAB7-426B-9962-1F144B08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5F2185D-EF6D-4198-8609-7848F1CC3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594E2602-17FC-4FDE-8AA4-AC16430ED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C5082FBE-7BCF-4D77-B202-A896F752C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3687187-972D-4AA5-A7C3-22C134FC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E863F425-CA7F-4060-8368-BE6D0507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820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AEAD16-7E37-45FD-B79E-CE8BB259D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BA8A9D25-02FE-4353-BCCB-22F54851C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B6C2C865-340D-4FF9-B090-315D91FB8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17A587DC-F8E0-480A-883D-17EFC0903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C73A0030-3AF5-4739-87A2-FDBA0507B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578B28FB-3D7F-4752-A115-5F2B59D2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484EFE8B-470E-42AF-8FD4-C81ED6DA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AE8F1B60-F10F-42DB-8822-FCF15E8E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650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A8B7FF9-717D-4574-9A96-8288AC1B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524D9EAE-C44F-4BE6-B840-F44A954B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EAC7BED2-456A-4D23-9D58-7CF58331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417A2505-4695-4809-85B9-B136ABA2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385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A0F22F10-BAAD-4328-876C-85943C5A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1EEFDCA3-F088-44E2-920E-4BD39701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C393D199-5998-4284-8BCC-646A56F3A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672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2933A3F-C062-444D-96CE-CF9E7410B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7C51EC8-674E-429C-978C-6420EB0D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74E85CAA-247C-4FFF-BE99-CA0D13B47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A54ADC5F-D5AD-4D3B-9258-01DEACB5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5090B00-2AE0-4AA9-B9E3-5872164E8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4BDAAEAE-50AB-4A6B-A793-F7FB5EEA5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470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33319E7-4DFC-46CA-A846-C194A9F04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041C9378-9D79-4334-A768-9F5428B66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8F741F94-BC47-4006-92F0-77CBF4A49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91D28D7F-86CD-4CA9-B7EF-C23D4211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F766410D-8DA7-4BB9-825D-88312848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E30C6590-BA4B-4C63-8978-2E3028D4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111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9B7FD4E0-3FE7-4CF2-A095-18024A61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284A1B6-F521-46EC-AA09-C51897C5F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4C9C708-03AB-4484-A3D2-4C044BBB2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AC122-D0D2-42C3-9CAB-0B8D9E4EEC90}" type="datetimeFigureOut">
              <a:rPr lang="de-CH" smtClean="0"/>
              <a:t>01.03.2019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0959914-1429-4441-90D7-D888FEE9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7617946-24CC-44ED-8728-B851CAF3C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59156-305A-4B37-90E9-CAE2C3D15C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51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File:Emoji_u2695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mh.ch/mpa/mpa-schweiz/ausbildung/dokumente-zum-download-ab-2019/lehrplan-und-notenformular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EE0A58-742E-46C1-A573-9104492E9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7894"/>
            <a:ext cx="9648825" cy="1487487"/>
          </a:xfrm>
        </p:spPr>
        <p:txBody>
          <a:bodyPr>
            <a:normAutofit fontScale="90000"/>
          </a:bodyPr>
          <a:lstStyle/>
          <a:p>
            <a:pPr algn="l"/>
            <a:r>
              <a:rPr lang="de-CH" sz="8000" b="1" dirty="0">
                <a:solidFill>
                  <a:srgbClr val="1C0BBB"/>
                </a:solidFill>
                <a:latin typeface="Bradley Hand ITC" panose="03070402050302030203" pitchFamily="66" charset="0"/>
              </a:rPr>
              <a:t>MPA Treff 2019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EBD181CF-B044-47E0-B9AF-3D91A9F7BA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9DBE5B39-D654-4141-92B0-8BED0CF28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505" y="1023937"/>
            <a:ext cx="3488939" cy="70643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EFE67AB3-AC0D-4F40-98AD-6B35324EEB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" t="21042" r="-167" b="39514"/>
          <a:stretch/>
        </p:blipFill>
        <p:spPr>
          <a:xfrm>
            <a:off x="314325" y="4152900"/>
            <a:ext cx="11430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6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612BB5-5F3D-4733-A305-571EC62B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1C0BBB"/>
                </a:solidFill>
              </a:rPr>
              <a:t>Ablauf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21DD132-0570-46D7-9CDB-A49CE2EAA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0" y="681037"/>
            <a:ext cx="2305050" cy="46672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00F36A49-5A0F-4FAE-B5EA-B7344C32C2E9}"/>
              </a:ext>
            </a:extLst>
          </p:cNvPr>
          <p:cNvCxnSpPr/>
          <p:nvPr/>
        </p:nvCxnSpPr>
        <p:spPr>
          <a:xfrm>
            <a:off x="838200" y="1340528"/>
            <a:ext cx="10515600" cy="0"/>
          </a:xfrm>
          <a:prstGeom prst="line">
            <a:avLst/>
          </a:prstGeom>
          <a:ln w="38100" cap="rnd" cmpd="thickThin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="" id="{5B3CA44A-6FE6-466B-8CE8-978C5C3472C3}"/>
              </a:ext>
            </a:extLst>
          </p:cNvPr>
          <p:cNvCxnSpPr>
            <a:cxnSpLocks/>
          </p:cNvCxnSpPr>
          <p:nvPr/>
        </p:nvCxnSpPr>
        <p:spPr>
          <a:xfrm>
            <a:off x="838200" y="1473878"/>
            <a:ext cx="8782050" cy="0"/>
          </a:xfrm>
          <a:prstGeom prst="line">
            <a:avLst/>
          </a:prstGeom>
          <a:ln w="31750" cap="rnd" cmpd="thinThick">
            <a:solidFill>
              <a:srgbClr val="1C0BB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xmlns="" id="{0A46C08D-85BA-4AF3-B72F-97881C69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7082632" cy="4822825"/>
          </a:xfrm>
        </p:spPr>
        <p:txBody>
          <a:bodyPr anchor="ctr"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</a:t>
            </a:r>
            <a:r>
              <a:rPr lang="de-CH" b="1" dirty="0" err="1">
                <a:solidFill>
                  <a:srgbClr val="1C0BBB"/>
                </a:solidFill>
              </a:rPr>
              <a:t>BiVo</a:t>
            </a:r>
            <a:r>
              <a:rPr lang="de-CH" b="1" dirty="0">
                <a:solidFill>
                  <a:srgbClr val="1C0BBB"/>
                </a:solidFill>
              </a:rPr>
              <a:t> 2019 Revision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Erklärung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Handlungskompetenzen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Stundentafel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Schultage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ÜK Tage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CH" b="1" dirty="0">
                <a:solidFill>
                  <a:srgbClr val="1C0BBB"/>
                </a:solidFill>
              </a:rPr>
              <a:t>Ausbildungsprogramm für  Lehrbetriebe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Vorstellung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Links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</a:t>
            </a:r>
            <a:r>
              <a:rPr lang="de-CH" b="1" dirty="0">
                <a:solidFill>
                  <a:srgbClr val="1C0BBB"/>
                </a:solidFill>
              </a:rPr>
              <a:t>Weiterbildung Röntgen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Fortbildungspflicht alle 5 Jahre in Niedrigdosisbereich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rgbClr val="1C0BBB"/>
                </a:solidFill>
              </a:rPr>
              <a:t> Allerlei </a:t>
            </a:r>
          </a:p>
        </p:txBody>
      </p:sp>
      <p:pic>
        <p:nvPicPr>
          <p:cNvPr id="16" name="Inhaltsplatzhalter 11">
            <a:extLst>
              <a:ext uri="{FF2B5EF4-FFF2-40B4-BE49-F238E27FC236}">
                <a16:creationId xmlns:a16="http://schemas.microsoft.com/office/drawing/2014/main" xmlns="" id="{59D6314B-9259-4792-85DF-1C53AF1C0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20831" y="2666091"/>
            <a:ext cx="3442494" cy="33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612BB5-5F3D-4733-A305-571EC62B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>
                <a:solidFill>
                  <a:srgbClr val="1C0BBB"/>
                </a:solidFill>
              </a:rPr>
              <a:t>BiVo</a:t>
            </a:r>
            <a:r>
              <a:rPr lang="de-CH" dirty="0">
                <a:solidFill>
                  <a:srgbClr val="1C0BBB"/>
                </a:solidFill>
              </a:rPr>
              <a:t> 2019 Revision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21DD132-0570-46D7-9CDB-A49CE2EAA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0" y="681037"/>
            <a:ext cx="2305050" cy="46672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00F36A49-5A0F-4FAE-B5EA-B7344C32C2E9}"/>
              </a:ext>
            </a:extLst>
          </p:cNvPr>
          <p:cNvCxnSpPr/>
          <p:nvPr/>
        </p:nvCxnSpPr>
        <p:spPr>
          <a:xfrm>
            <a:off x="838200" y="1340528"/>
            <a:ext cx="10515600" cy="0"/>
          </a:xfrm>
          <a:prstGeom prst="line">
            <a:avLst/>
          </a:prstGeom>
          <a:ln w="38100" cap="rnd" cmpd="thickThin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="" id="{5B3CA44A-6FE6-466B-8CE8-978C5C3472C3}"/>
              </a:ext>
            </a:extLst>
          </p:cNvPr>
          <p:cNvCxnSpPr>
            <a:cxnSpLocks/>
          </p:cNvCxnSpPr>
          <p:nvPr/>
        </p:nvCxnSpPr>
        <p:spPr>
          <a:xfrm>
            <a:off x="838200" y="1473878"/>
            <a:ext cx="8782050" cy="0"/>
          </a:xfrm>
          <a:prstGeom prst="line">
            <a:avLst/>
          </a:prstGeom>
          <a:ln w="31750" cap="rnd" cmpd="thinThick">
            <a:solidFill>
              <a:srgbClr val="1C0BB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xmlns="" id="{0A46C08D-85BA-4AF3-B72F-97881C69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83454"/>
            <a:ext cx="6486525" cy="476499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bg2">
                    <a:lumMod val="50000"/>
                  </a:schemeClr>
                </a:solidFill>
              </a:rPr>
              <a:t>Erklärung: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Qualifikationsverfahren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Zeitfaktor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</a:t>
            </a:r>
            <a:r>
              <a:rPr lang="de-CH" dirty="0" err="1">
                <a:solidFill>
                  <a:srgbClr val="1C0BBB"/>
                </a:solidFill>
              </a:rPr>
              <a:t>Lektionenreduktion</a:t>
            </a:r>
            <a:endParaRPr lang="de-CH" dirty="0">
              <a:solidFill>
                <a:srgbClr val="1C0BBB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Erweiterung fachlicher Kompetenzen</a:t>
            </a:r>
          </a:p>
          <a:p>
            <a:pPr marL="457200" lvl="1" indent="0">
              <a:buNone/>
            </a:pPr>
            <a:endParaRPr lang="de-CH" dirty="0">
              <a:solidFill>
                <a:srgbClr val="1C0BBB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CC623B0C-E8F6-445C-B54E-3422432A6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466" y="3362331"/>
            <a:ext cx="5236959" cy="349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9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9C0CFB78-388C-4ED6-91B2-0453AA146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49" y="1607228"/>
            <a:ext cx="5523427" cy="55933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612BB5-5F3D-4733-A305-571EC62B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>
                <a:solidFill>
                  <a:srgbClr val="1C0BBB"/>
                </a:solidFill>
              </a:rPr>
              <a:t>BiVo</a:t>
            </a:r>
            <a:r>
              <a:rPr lang="de-CH" dirty="0">
                <a:solidFill>
                  <a:srgbClr val="1C0BBB"/>
                </a:solidFill>
              </a:rPr>
              <a:t> 2019 Revision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21DD132-0570-46D7-9CDB-A49CE2EAA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0" y="681037"/>
            <a:ext cx="2305050" cy="46672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00F36A49-5A0F-4FAE-B5EA-B7344C32C2E9}"/>
              </a:ext>
            </a:extLst>
          </p:cNvPr>
          <p:cNvCxnSpPr/>
          <p:nvPr/>
        </p:nvCxnSpPr>
        <p:spPr>
          <a:xfrm>
            <a:off x="838200" y="1340528"/>
            <a:ext cx="10515600" cy="0"/>
          </a:xfrm>
          <a:prstGeom prst="line">
            <a:avLst/>
          </a:prstGeom>
          <a:ln w="38100" cap="rnd" cmpd="thickThin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="" id="{5B3CA44A-6FE6-466B-8CE8-978C5C3472C3}"/>
              </a:ext>
            </a:extLst>
          </p:cNvPr>
          <p:cNvCxnSpPr>
            <a:cxnSpLocks/>
          </p:cNvCxnSpPr>
          <p:nvPr/>
        </p:nvCxnSpPr>
        <p:spPr>
          <a:xfrm>
            <a:off x="838200" y="1473878"/>
            <a:ext cx="8782050" cy="0"/>
          </a:xfrm>
          <a:prstGeom prst="line">
            <a:avLst/>
          </a:prstGeom>
          <a:ln w="31750" cap="rnd" cmpd="thinThick">
            <a:solidFill>
              <a:srgbClr val="1C0BB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xmlns="" id="{0A46C08D-85BA-4AF3-B72F-97881C69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690688"/>
            <a:ext cx="5257801" cy="4576753"/>
          </a:xfrm>
        </p:spPr>
        <p:txBody>
          <a:bodyPr anchor="t"/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bg2">
                    <a:lumMod val="50000"/>
                  </a:schemeClr>
                </a:solidFill>
              </a:rPr>
              <a:t>Handlungskompetenzen:</a:t>
            </a:r>
          </a:p>
          <a:p>
            <a:pPr marL="457200" lvl="1" indent="0">
              <a:buNone/>
            </a:pPr>
            <a:endParaRPr lang="de-CH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Pfeil: Fünfeck 4">
            <a:extLst>
              <a:ext uri="{FF2B5EF4-FFF2-40B4-BE49-F238E27FC236}">
                <a16:creationId xmlns:a16="http://schemas.microsoft.com/office/drawing/2014/main" xmlns="" id="{3D36294F-1094-4AD1-B0B4-BC2857EA2288}"/>
              </a:ext>
            </a:extLst>
          </p:cNvPr>
          <p:cNvSpPr/>
          <p:nvPr/>
        </p:nvSpPr>
        <p:spPr>
          <a:xfrm>
            <a:off x="981073" y="3095581"/>
            <a:ext cx="5486400" cy="91478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dirty="0"/>
              <a:t>Assistieren in der medizinischen Sprechstunde und Durchführen von diagnostischen Massnahmen</a:t>
            </a:r>
          </a:p>
        </p:txBody>
      </p:sp>
      <p:sp>
        <p:nvSpPr>
          <p:cNvPr id="10" name="Pfeil: Fünfeck 9">
            <a:extLst>
              <a:ext uri="{FF2B5EF4-FFF2-40B4-BE49-F238E27FC236}">
                <a16:creationId xmlns:a16="http://schemas.microsoft.com/office/drawing/2014/main" xmlns="" id="{30A6B4B9-2D4C-4B40-8672-43A1FE72BE84}"/>
              </a:ext>
            </a:extLst>
          </p:cNvPr>
          <p:cNvSpPr/>
          <p:nvPr/>
        </p:nvSpPr>
        <p:spPr>
          <a:xfrm>
            <a:off x="1838323" y="4057160"/>
            <a:ext cx="5486399" cy="91478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dirty="0"/>
              <a:t>Durchführen von Laboranalysen und Beurteilen von Laborparametern</a:t>
            </a:r>
          </a:p>
        </p:txBody>
      </p:sp>
      <p:sp>
        <p:nvSpPr>
          <p:cNvPr id="11" name="Pfeil: Fünfeck 10">
            <a:extLst>
              <a:ext uri="{FF2B5EF4-FFF2-40B4-BE49-F238E27FC236}">
                <a16:creationId xmlns:a16="http://schemas.microsoft.com/office/drawing/2014/main" xmlns="" id="{5C3723C6-9EC2-4F44-9401-0D327B554316}"/>
              </a:ext>
            </a:extLst>
          </p:cNvPr>
          <p:cNvSpPr/>
          <p:nvPr/>
        </p:nvSpPr>
        <p:spPr>
          <a:xfrm>
            <a:off x="447676" y="2172491"/>
            <a:ext cx="5486400" cy="8763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dirty="0"/>
              <a:t>Organisieren und Administrieren der </a:t>
            </a:r>
          </a:p>
          <a:p>
            <a:r>
              <a:rPr lang="de-CH" b="1" dirty="0"/>
              <a:t>medizinischen Praxis</a:t>
            </a:r>
          </a:p>
        </p:txBody>
      </p:sp>
      <p:sp>
        <p:nvSpPr>
          <p:cNvPr id="12" name="Pfeil: Fünfeck 11">
            <a:extLst>
              <a:ext uri="{FF2B5EF4-FFF2-40B4-BE49-F238E27FC236}">
                <a16:creationId xmlns:a16="http://schemas.microsoft.com/office/drawing/2014/main" xmlns="" id="{EE8D8EE4-7768-43EA-9661-4AE225655A43}"/>
              </a:ext>
            </a:extLst>
          </p:cNvPr>
          <p:cNvSpPr/>
          <p:nvPr/>
        </p:nvSpPr>
        <p:spPr>
          <a:xfrm>
            <a:off x="2638424" y="5039936"/>
            <a:ext cx="5486398" cy="86438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dirty="0"/>
              <a:t>Durchführen von bildgebender Diagnostik und Beurteilung der Bildqualität</a:t>
            </a:r>
          </a:p>
        </p:txBody>
      </p:sp>
      <p:sp>
        <p:nvSpPr>
          <p:cNvPr id="13" name="Pfeil: Fünfeck 12">
            <a:extLst>
              <a:ext uri="{FF2B5EF4-FFF2-40B4-BE49-F238E27FC236}">
                <a16:creationId xmlns:a16="http://schemas.microsoft.com/office/drawing/2014/main" xmlns="" id="{142D776F-55A0-4A0F-BD6A-887ED74AD7A3}"/>
              </a:ext>
            </a:extLst>
          </p:cNvPr>
          <p:cNvSpPr/>
          <p:nvPr/>
        </p:nvSpPr>
        <p:spPr>
          <a:xfrm>
            <a:off x="3371851" y="5990516"/>
            <a:ext cx="5505451" cy="8763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dirty="0"/>
              <a:t>Ausführen von therapeutischen Massnahmen</a:t>
            </a:r>
          </a:p>
        </p:txBody>
      </p:sp>
    </p:spTree>
    <p:extLst>
      <p:ext uri="{BB962C8B-B14F-4D97-AF65-F5344CB8AC3E}">
        <p14:creationId xmlns:p14="http://schemas.microsoft.com/office/powerpoint/2010/main" val="315167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612BB5-5F3D-4733-A305-571EC62B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>
                <a:solidFill>
                  <a:srgbClr val="1C0BBB"/>
                </a:solidFill>
              </a:rPr>
              <a:t>BiVo</a:t>
            </a:r>
            <a:r>
              <a:rPr lang="de-CH" dirty="0">
                <a:solidFill>
                  <a:srgbClr val="1C0BBB"/>
                </a:solidFill>
              </a:rPr>
              <a:t> 2019 Revision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21DD132-0570-46D7-9CDB-A49CE2EAA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0" y="681037"/>
            <a:ext cx="2305050" cy="46672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00F36A49-5A0F-4FAE-B5EA-B7344C32C2E9}"/>
              </a:ext>
            </a:extLst>
          </p:cNvPr>
          <p:cNvCxnSpPr/>
          <p:nvPr/>
        </p:nvCxnSpPr>
        <p:spPr>
          <a:xfrm>
            <a:off x="838200" y="1340528"/>
            <a:ext cx="10515600" cy="0"/>
          </a:xfrm>
          <a:prstGeom prst="line">
            <a:avLst/>
          </a:prstGeom>
          <a:ln w="38100" cap="rnd" cmpd="thickThin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="" id="{5B3CA44A-6FE6-466B-8CE8-978C5C3472C3}"/>
              </a:ext>
            </a:extLst>
          </p:cNvPr>
          <p:cNvCxnSpPr>
            <a:cxnSpLocks/>
          </p:cNvCxnSpPr>
          <p:nvPr/>
        </p:nvCxnSpPr>
        <p:spPr>
          <a:xfrm>
            <a:off x="838200" y="1473878"/>
            <a:ext cx="8782050" cy="0"/>
          </a:xfrm>
          <a:prstGeom prst="line">
            <a:avLst/>
          </a:prstGeom>
          <a:ln w="31750" cap="rnd" cmpd="thinThick">
            <a:solidFill>
              <a:srgbClr val="1C0BB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xmlns="" id="{0A46C08D-85BA-4AF3-B72F-97881C69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70117"/>
            <a:ext cx="5787045" cy="4206846"/>
          </a:xfrm>
        </p:spPr>
        <p:txBody>
          <a:bodyPr anchor="t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bg2">
                    <a:lumMod val="50000"/>
                  </a:schemeClr>
                </a:solidFill>
              </a:rPr>
              <a:t>Stundentafel: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</a:t>
            </a:r>
            <a:r>
              <a:rPr lang="de-CH" dirty="0" err="1">
                <a:solidFill>
                  <a:srgbClr val="1C0BBB"/>
                </a:solidFill>
              </a:rPr>
              <a:t>Reduktiton</a:t>
            </a:r>
            <a:r>
              <a:rPr lang="de-CH" dirty="0">
                <a:solidFill>
                  <a:srgbClr val="1C0BBB"/>
                </a:solidFill>
              </a:rPr>
              <a:t> in den Fremdsprachen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von 160 auf 60 Lektionen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Reduktion Sport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von 200 auf 160 Lektionen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Reduktion in den Naturwissenschaften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von 240 auf 200 </a:t>
            </a:r>
            <a:r>
              <a:rPr lang="de-CH" dirty="0" smtClean="0">
                <a:solidFill>
                  <a:srgbClr val="1C0BBB"/>
                </a:solidFill>
              </a:rPr>
              <a:t>Lektionen</a:t>
            </a:r>
            <a:endParaRPr lang="de-CH" dirty="0">
              <a:solidFill>
                <a:srgbClr val="1C0BBB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Aufstockung in </a:t>
            </a:r>
            <a:r>
              <a:rPr lang="de-CH" dirty="0" smtClean="0">
                <a:solidFill>
                  <a:srgbClr val="1C0BBB"/>
                </a:solidFill>
              </a:rPr>
              <a:t>ATMB + BD </a:t>
            </a:r>
            <a:endParaRPr lang="de-CH" dirty="0">
              <a:solidFill>
                <a:srgbClr val="1C0BBB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von 60 auf 100 Lektionen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von 84 auf 104 </a:t>
            </a:r>
            <a:r>
              <a:rPr lang="de-CH" dirty="0" smtClean="0">
                <a:solidFill>
                  <a:srgbClr val="1C0BBB"/>
                </a:solidFill>
              </a:rPr>
              <a:t>Stunden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 smtClean="0">
                <a:solidFill>
                  <a:srgbClr val="1C0BBB"/>
                </a:solidFill>
              </a:rPr>
              <a:t> BD von 60 auf 80 Lektionen </a:t>
            </a:r>
            <a:endParaRPr lang="de-CH" dirty="0">
              <a:solidFill>
                <a:srgbClr val="1C0BBB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Reduktion in Labor ÜK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von 108 auf 96 </a:t>
            </a:r>
            <a:r>
              <a:rPr lang="de-CH" dirty="0" smtClean="0">
                <a:solidFill>
                  <a:srgbClr val="1C0BBB"/>
                </a:solidFill>
              </a:rPr>
              <a:t>Stunden</a:t>
            </a:r>
            <a:endParaRPr lang="de-CH" dirty="0">
              <a:solidFill>
                <a:srgbClr val="1C0BBB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de-CH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de-CH" dirty="0">
              <a:solidFill>
                <a:srgbClr val="1C0BBB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FE90C99E-DBCB-4D25-92A0-FD35AA5FF0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t="24791" r="16916" b="19748"/>
          <a:stretch/>
        </p:blipFill>
        <p:spPr>
          <a:xfrm>
            <a:off x="6872911" y="4314838"/>
            <a:ext cx="4966664" cy="1831284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32EC3F46-DE6E-485A-A271-AE73ADFAA051}"/>
              </a:ext>
            </a:extLst>
          </p:cNvPr>
          <p:cNvSpPr/>
          <p:nvPr/>
        </p:nvSpPr>
        <p:spPr>
          <a:xfrm>
            <a:off x="6981824" y="4256567"/>
            <a:ext cx="581025" cy="1927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xmlns="" id="{0E07913E-0D64-4394-A5AC-45F53CA45C3A}"/>
              </a:ext>
            </a:extLst>
          </p:cNvPr>
          <p:cNvSpPr/>
          <p:nvPr/>
        </p:nvSpPr>
        <p:spPr>
          <a:xfrm>
            <a:off x="6981825" y="6011626"/>
            <a:ext cx="762000" cy="1927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00923186-78CB-456A-923A-44869BAB87CD}"/>
              </a:ext>
            </a:extLst>
          </p:cNvPr>
          <p:cNvSpPr/>
          <p:nvPr/>
        </p:nvSpPr>
        <p:spPr>
          <a:xfrm>
            <a:off x="7134224" y="4408967"/>
            <a:ext cx="581025" cy="1927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xmlns="" id="{355D22E2-7CA8-406C-9D39-C41D981478A0}"/>
              </a:ext>
            </a:extLst>
          </p:cNvPr>
          <p:cNvSpPr/>
          <p:nvPr/>
        </p:nvSpPr>
        <p:spPr>
          <a:xfrm>
            <a:off x="11134724" y="4256567"/>
            <a:ext cx="581025" cy="1927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452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612BB5-5F3D-4733-A305-571EC62B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>
                <a:solidFill>
                  <a:srgbClr val="1C0BBB"/>
                </a:solidFill>
              </a:rPr>
              <a:t>BiVo</a:t>
            </a:r>
            <a:r>
              <a:rPr lang="de-CH" dirty="0">
                <a:solidFill>
                  <a:srgbClr val="1C0BBB"/>
                </a:solidFill>
              </a:rPr>
              <a:t> 2019 Revision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21DD132-0570-46D7-9CDB-A49CE2EAA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0" y="681037"/>
            <a:ext cx="2305050" cy="46672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00F36A49-5A0F-4FAE-B5EA-B7344C32C2E9}"/>
              </a:ext>
            </a:extLst>
          </p:cNvPr>
          <p:cNvCxnSpPr/>
          <p:nvPr/>
        </p:nvCxnSpPr>
        <p:spPr>
          <a:xfrm>
            <a:off x="838200" y="1340528"/>
            <a:ext cx="10515600" cy="0"/>
          </a:xfrm>
          <a:prstGeom prst="line">
            <a:avLst/>
          </a:prstGeom>
          <a:ln w="38100" cap="rnd" cmpd="thickThin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="" id="{5B3CA44A-6FE6-466B-8CE8-978C5C3472C3}"/>
              </a:ext>
            </a:extLst>
          </p:cNvPr>
          <p:cNvCxnSpPr>
            <a:cxnSpLocks/>
          </p:cNvCxnSpPr>
          <p:nvPr/>
        </p:nvCxnSpPr>
        <p:spPr>
          <a:xfrm>
            <a:off x="838200" y="1473878"/>
            <a:ext cx="8782050" cy="0"/>
          </a:xfrm>
          <a:prstGeom prst="line">
            <a:avLst/>
          </a:prstGeom>
          <a:ln w="31750" cap="rnd" cmpd="thinThick">
            <a:solidFill>
              <a:srgbClr val="1C0BB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xmlns="" id="{0A46C08D-85BA-4AF3-B72F-97881C69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09788"/>
            <a:ext cx="6526877" cy="2095484"/>
          </a:xfrm>
        </p:spPr>
        <p:txBody>
          <a:bodyPr anchor="t"/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bg2">
                    <a:lumMod val="50000"/>
                  </a:schemeClr>
                </a:solidFill>
              </a:rPr>
              <a:t>Schultage: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1 Lehrjahr: Montag und Mittwoch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2 Lehrjahr: Dienstag und Donnerstagmorgen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3 Lehrjahr: Freitag</a:t>
            </a:r>
          </a:p>
          <a:p>
            <a:pPr marL="457200" lvl="1" indent="0">
              <a:buNone/>
            </a:pPr>
            <a:endParaRPr lang="de-CH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5DABA641-D9F0-416B-BCCC-6FCBCE5800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076" y="3457590"/>
            <a:ext cx="4826924" cy="340041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3BA30B72-187F-4E1F-BB60-4C5DA29F119C}"/>
              </a:ext>
            </a:extLst>
          </p:cNvPr>
          <p:cNvSpPr/>
          <p:nvPr/>
        </p:nvSpPr>
        <p:spPr>
          <a:xfrm>
            <a:off x="9294235" y="3264823"/>
            <a:ext cx="1400175" cy="3855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MPA 2019</a:t>
            </a:r>
          </a:p>
        </p:txBody>
      </p:sp>
      <p:sp>
        <p:nvSpPr>
          <p:cNvPr id="10" name="Inhaltsplatzhalter 14">
            <a:extLst>
              <a:ext uri="{FF2B5EF4-FFF2-40B4-BE49-F238E27FC236}">
                <a16:creationId xmlns:a16="http://schemas.microsoft.com/office/drawing/2014/main" xmlns="" id="{0144DED3-963E-4093-84AB-60E0974E04D6}"/>
              </a:ext>
            </a:extLst>
          </p:cNvPr>
          <p:cNvSpPr txBox="1">
            <a:spLocks/>
          </p:cNvSpPr>
          <p:nvPr/>
        </p:nvSpPr>
        <p:spPr>
          <a:xfrm>
            <a:off x="838198" y="4469730"/>
            <a:ext cx="5969926" cy="20954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bg2">
                    <a:lumMod val="50000"/>
                  </a:schemeClr>
                </a:solidFill>
              </a:rPr>
              <a:t>ÜK Tage: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1 Lehrjahr: Donnerstag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3 Lehrjahr: Mittwoch im 5. Semester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de-CH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5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E0A8DC56-5AD8-4EE4-A4D3-7975A8DFD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69288" y="2935287"/>
            <a:ext cx="4483100" cy="336232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612BB5-5F3D-4733-A305-571EC62B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402"/>
          </a:xfrm>
        </p:spPr>
        <p:txBody>
          <a:bodyPr>
            <a:normAutofit fontScale="90000"/>
          </a:bodyPr>
          <a:lstStyle/>
          <a:p>
            <a:r>
              <a:rPr lang="de-CH" sz="4000" dirty="0">
                <a:solidFill>
                  <a:srgbClr val="1C0BBB"/>
                </a:solidFill>
              </a:rPr>
              <a:t>Ausbildungsprogramm für </a:t>
            </a:r>
            <a:br>
              <a:rPr lang="de-CH" sz="4000" dirty="0">
                <a:solidFill>
                  <a:srgbClr val="1C0BBB"/>
                </a:solidFill>
              </a:rPr>
            </a:br>
            <a:r>
              <a:rPr lang="de-CH" sz="4000" dirty="0">
                <a:solidFill>
                  <a:srgbClr val="1C0BBB"/>
                </a:solidFill>
              </a:rPr>
              <a:t>Lehrbetriebe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21DD132-0570-46D7-9CDB-A49CE2EAA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0" y="681037"/>
            <a:ext cx="2305050" cy="46672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00F36A49-5A0F-4FAE-B5EA-B7344C32C2E9}"/>
              </a:ext>
            </a:extLst>
          </p:cNvPr>
          <p:cNvCxnSpPr/>
          <p:nvPr/>
        </p:nvCxnSpPr>
        <p:spPr>
          <a:xfrm>
            <a:off x="838200" y="1340528"/>
            <a:ext cx="10515600" cy="0"/>
          </a:xfrm>
          <a:prstGeom prst="line">
            <a:avLst/>
          </a:prstGeom>
          <a:ln w="38100" cap="rnd" cmpd="thickThin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="" id="{5B3CA44A-6FE6-466B-8CE8-978C5C3472C3}"/>
              </a:ext>
            </a:extLst>
          </p:cNvPr>
          <p:cNvCxnSpPr>
            <a:cxnSpLocks/>
          </p:cNvCxnSpPr>
          <p:nvPr/>
        </p:nvCxnSpPr>
        <p:spPr>
          <a:xfrm>
            <a:off x="838200" y="1473878"/>
            <a:ext cx="8782050" cy="0"/>
          </a:xfrm>
          <a:prstGeom prst="line">
            <a:avLst/>
          </a:prstGeom>
          <a:ln w="31750" cap="rnd" cmpd="thinThick">
            <a:solidFill>
              <a:srgbClr val="1C0BB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xmlns="" id="{0A46C08D-85BA-4AF3-B72F-97881C69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09788"/>
            <a:ext cx="5257801" cy="2095484"/>
          </a:xfrm>
        </p:spPr>
        <p:txBody>
          <a:bodyPr anchor="t"/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bg2">
                    <a:lumMod val="50000"/>
                  </a:schemeClr>
                </a:solidFill>
              </a:rPr>
              <a:t>Vorstellung: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Geschichte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Ziel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Ansichtsbeispiel </a:t>
            </a:r>
          </a:p>
          <a:p>
            <a:pPr marL="457200" lvl="1" indent="0">
              <a:buNone/>
            </a:pPr>
            <a:endParaRPr lang="de-CH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Inhaltsplatzhalter 14">
            <a:extLst>
              <a:ext uri="{FF2B5EF4-FFF2-40B4-BE49-F238E27FC236}">
                <a16:creationId xmlns:a16="http://schemas.microsoft.com/office/drawing/2014/main" xmlns="" id="{0144DED3-963E-4093-84AB-60E0974E04D6}"/>
              </a:ext>
            </a:extLst>
          </p:cNvPr>
          <p:cNvSpPr txBox="1">
            <a:spLocks/>
          </p:cNvSpPr>
          <p:nvPr/>
        </p:nvSpPr>
        <p:spPr>
          <a:xfrm>
            <a:off x="838199" y="4271622"/>
            <a:ext cx="8210552" cy="146933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chemeClr val="bg2">
                    <a:lumMod val="50000"/>
                  </a:schemeClr>
                </a:solidFill>
              </a:rPr>
              <a:t> Links: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</a:t>
            </a:r>
            <a:r>
              <a:rPr lang="de-CH" u="sng" dirty="0">
                <a:solidFill>
                  <a:srgbClr val="1C0BBB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https://www.fmh.ch/mpa/mpa-schweiz/ausbildung/dokumente-zum-download-ab-2019/lehrplan-und-notenformular.html</a:t>
            </a:r>
            <a:r>
              <a:rPr lang="de-CH" dirty="0">
                <a:solidFill>
                  <a:srgbClr val="1C0BB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222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612BB5-5F3D-4733-A305-571EC62B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402"/>
          </a:xfrm>
        </p:spPr>
        <p:txBody>
          <a:bodyPr>
            <a:normAutofit/>
          </a:bodyPr>
          <a:lstStyle/>
          <a:p>
            <a:r>
              <a:rPr lang="de-CH" sz="4000" dirty="0">
                <a:solidFill>
                  <a:srgbClr val="1C0BBB"/>
                </a:solidFill>
              </a:rPr>
              <a:t>Weiterbildung Röntgen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21DD132-0570-46D7-9CDB-A49CE2EAA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0" y="681037"/>
            <a:ext cx="2305050" cy="46672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00F36A49-5A0F-4FAE-B5EA-B7344C32C2E9}"/>
              </a:ext>
            </a:extLst>
          </p:cNvPr>
          <p:cNvCxnSpPr/>
          <p:nvPr/>
        </p:nvCxnSpPr>
        <p:spPr>
          <a:xfrm>
            <a:off x="838200" y="1340528"/>
            <a:ext cx="10515600" cy="0"/>
          </a:xfrm>
          <a:prstGeom prst="line">
            <a:avLst/>
          </a:prstGeom>
          <a:ln w="38100" cap="rnd" cmpd="thickThin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="" id="{5B3CA44A-6FE6-466B-8CE8-978C5C3472C3}"/>
              </a:ext>
            </a:extLst>
          </p:cNvPr>
          <p:cNvCxnSpPr>
            <a:cxnSpLocks/>
          </p:cNvCxnSpPr>
          <p:nvPr/>
        </p:nvCxnSpPr>
        <p:spPr>
          <a:xfrm>
            <a:off x="838200" y="1473878"/>
            <a:ext cx="8782050" cy="0"/>
          </a:xfrm>
          <a:prstGeom prst="line">
            <a:avLst/>
          </a:prstGeom>
          <a:ln w="31750" cap="rnd" cmpd="thinThick">
            <a:solidFill>
              <a:srgbClr val="1C0BB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xmlns="" id="{0A46C08D-85BA-4AF3-B72F-97881C69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810"/>
            <a:ext cx="5969925" cy="2811662"/>
          </a:xfrm>
        </p:spPr>
        <p:txBody>
          <a:bodyPr anchor="t"/>
          <a:lstStyle/>
          <a:p>
            <a:pPr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chemeClr val="bg2">
                    <a:lumMod val="50000"/>
                  </a:schemeClr>
                </a:solidFill>
              </a:rPr>
              <a:t>Fortbildungspflicht alle 5 Jahre in Niedrigdosisbereich: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ist in Planung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2 x 4 Unterrichtseinheiten a 45 Minuten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Jeweils 4 </a:t>
            </a:r>
            <a:r>
              <a:rPr lang="de-CH" dirty="0" err="1">
                <a:solidFill>
                  <a:srgbClr val="1C0BBB"/>
                </a:solidFill>
              </a:rPr>
              <a:t>Credits</a:t>
            </a:r>
            <a:endParaRPr lang="de-CH" dirty="0">
              <a:solidFill>
                <a:srgbClr val="1C0BBB"/>
              </a:solidFill>
            </a:endParaRPr>
          </a:p>
          <a:p>
            <a:pPr marL="457200" lvl="1" indent="0">
              <a:buNone/>
            </a:pPr>
            <a:endParaRPr lang="de-CH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xmlns="" id="{5AA0BC0B-34CF-4C2A-8B96-5818ADB7DA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49"/>
          <a:stretch/>
        </p:blipFill>
        <p:spPr>
          <a:xfrm>
            <a:off x="8058151" y="2705810"/>
            <a:ext cx="4133850" cy="415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612BB5-5F3D-4733-A305-571EC62B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402"/>
          </a:xfrm>
        </p:spPr>
        <p:txBody>
          <a:bodyPr>
            <a:normAutofit/>
          </a:bodyPr>
          <a:lstStyle/>
          <a:p>
            <a:r>
              <a:rPr lang="de-CH" sz="4000" dirty="0">
                <a:solidFill>
                  <a:srgbClr val="1C0BBB"/>
                </a:solidFill>
              </a:rPr>
              <a:t>Allerlei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21DD132-0570-46D7-9CDB-A49CE2EAA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0" y="681037"/>
            <a:ext cx="2305050" cy="46672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00F36A49-5A0F-4FAE-B5EA-B7344C32C2E9}"/>
              </a:ext>
            </a:extLst>
          </p:cNvPr>
          <p:cNvCxnSpPr/>
          <p:nvPr/>
        </p:nvCxnSpPr>
        <p:spPr>
          <a:xfrm>
            <a:off x="838200" y="1340528"/>
            <a:ext cx="10515600" cy="0"/>
          </a:xfrm>
          <a:prstGeom prst="line">
            <a:avLst/>
          </a:prstGeom>
          <a:ln w="38100" cap="rnd" cmpd="thickThin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="" id="{5B3CA44A-6FE6-466B-8CE8-978C5C3472C3}"/>
              </a:ext>
            </a:extLst>
          </p:cNvPr>
          <p:cNvCxnSpPr>
            <a:cxnSpLocks/>
          </p:cNvCxnSpPr>
          <p:nvPr/>
        </p:nvCxnSpPr>
        <p:spPr>
          <a:xfrm>
            <a:off x="838200" y="1473878"/>
            <a:ext cx="8782050" cy="0"/>
          </a:xfrm>
          <a:prstGeom prst="line">
            <a:avLst/>
          </a:prstGeom>
          <a:ln w="31750" cap="rnd" cmpd="thinThick">
            <a:solidFill>
              <a:srgbClr val="1C0BB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xmlns="" id="{0A46C08D-85BA-4AF3-B72F-97881C69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09787"/>
            <a:ext cx="6290570" cy="3590909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Anwenden der erlernten </a:t>
            </a:r>
            <a:r>
              <a:rPr lang="de-CH" dirty="0" smtClean="0">
                <a:solidFill>
                  <a:srgbClr val="1C0BBB"/>
                </a:solidFill>
              </a:rPr>
              <a:t>Kompetenzen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mtClean="0">
                <a:solidFill>
                  <a:srgbClr val="1C0BBB"/>
                </a:solidFill>
              </a:rPr>
              <a:t> Stellwerk oder Multicheck </a:t>
            </a:r>
            <a:endParaRPr lang="de-CH" dirty="0">
              <a:solidFill>
                <a:srgbClr val="1C0BBB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CH" dirty="0">
                <a:solidFill>
                  <a:srgbClr val="1C0BBB"/>
                </a:solidFill>
              </a:rPr>
              <a:t> </a:t>
            </a:r>
            <a:r>
              <a:rPr lang="de-CH" dirty="0" smtClean="0">
                <a:solidFill>
                  <a:srgbClr val="1C0BBB"/>
                </a:solidFill>
              </a:rPr>
              <a:t>Einstieg mit Lernenden </a:t>
            </a:r>
            <a:endParaRPr lang="de-CH" dirty="0">
              <a:solidFill>
                <a:srgbClr val="1C0BBB"/>
              </a:solidFill>
            </a:endParaRPr>
          </a:p>
          <a:p>
            <a:pPr marL="457200" lvl="1" indent="0">
              <a:buNone/>
            </a:pPr>
            <a:endParaRPr lang="de-CH" dirty="0">
              <a:solidFill>
                <a:srgbClr val="1C0BBB"/>
              </a:solidFill>
            </a:endParaRPr>
          </a:p>
          <a:p>
            <a:pPr marL="457200" lvl="1" indent="0">
              <a:buNone/>
            </a:pPr>
            <a:endParaRPr lang="de-CH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3182B516-46BA-48E5-AEDF-0A65AC0EE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5" y="3714750"/>
            <a:ext cx="5524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6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Breitbild</PresentationFormat>
  <Paragraphs>67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Wingdings</vt:lpstr>
      <vt:lpstr>Office</vt:lpstr>
      <vt:lpstr>MPA Treff 2019 </vt:lpstr>
      <vt:lpstr>Ablauf</vt:lpstr>
      <vt:lpstr>BiVo 2019 Revision</vt:lpstr>
      <vt:lpstr>BiVo 2019 Revision</vt:lpstr>
      <vt:lpstr>BiVo 2019 Revision</vt:lpstr>
      <vt:lpstr>BiVo 2019 Revision</vt:lpstr>
      <vt:lpstr>Ausbildungsprogramm für  Lehrbetriebe</vt:lpstr>
      <vt:lpstr>Weiterbildung Röntgen</vt:lpstr>
      <vt:lpstr>Allerlei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Simone Haller</dc:creator>
  <cp:lastModifiedBy>AETG</cp:lastModifiedBy>
  <cp:revision>28</cp:revision>
  <dcterms:created xsi:type="dcterms:W3CDTF">2019-02-18T09:56:52Z</dcterms:created>
  <dcterms:modified xsi:type="dcterms:W3CDTF">2019-03-01T08:16:02Z</dcterms:modified>
</cp:coreProperties>
</file>